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4" r:id="rId2"/>
    <p:sldId id="257" r:id="rId3"/>
    <p:sldId id="258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59" r:id="rId12"/>
    <p:sldId id="260" r:id="rId13"/>
    <p:sldId id="261" r:id="rId14"/>
    <p:sldId id="262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900B0-D530-42E0-B8F6-7FC9E4DC4E8B}" type="datetimeFigureOut">
              <a:rPr lang="nb-NO" smtClean="0"/>
              <a:t>18.02.2014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734A1-0923-42CE-A9B6-268986FFC8A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7610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734A1-0923-42CE-A9B6-268986FFC8A1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284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734A1-0923-42CE-A9B6-268986FFC8A1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8054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734A1-0923-42CE-A9B6-268986FFC8A1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1571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734A1-0923-42CE-A9B6-268986FFC8A1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4949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734A1-0923-42CE-A9B6-268986FFC8A1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62128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734A1-0923-42CE-A9B6-268986FFC8A1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0060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E973-1D76-4B76-9BF9-E3DDB7978282}" type="datetimeFigureOut">
              <a:rPr lang="nb-NO" smtClean="0"/>
              <a:t>18.02.2014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E3BB-306E-462F-A8A8-54E5581951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562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E973-1D76-4B76-9BF9-E3DDB7978282}" type="datetimeFigureOut">
              <a:rPr lang="nb-NO" smtClean="0"/>
              <a:t>18.02.2014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E3BB-306E-462F-A8A8-54E5581951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2487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E973-1D76-4B76-9BF9-E3DDB7978282}" type="datetimeFigureOut">
              <a:rPr lang="nb-NO" smtClean="0"/>
              <a:t>18.02.2014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E3BB-306E-462F-A8A8-54E5581951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7609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E973-1D76-4B76-9BF9-E3DDB7978282}" type="datetimeFigureOut">
              <a:rPr lang="nb-NO" smtClean="0"/>
              <a:t>18.02.2014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E3BB-306E-462F-A8A8-54E5581951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272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E973-1D76-4B76-9BF9-E3DDB7978282}" type="datetimeFigureOut">
              <a:rPr lang="nb-NO" smtClean="0"/>
              <a:t>18.02.2014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E3BB-306E-462F-A8A8-54E5581951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801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E973-1D76-4B76-9BF9-E3DDB7978282}" type="datetimeFigureOut">
              <a:rPr lang="nb-NO" smtClean="0"/>
              <a:t>18.02.2014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E3BB-306E-462F-A8A8-54E5581951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1560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E973-1D76-4B76-9BF9-E3DDB7978282}" type="datetimeFigureOut">
              <a:rPr lang="nb-NO" smtClean="0"/>
              <a:t>18.02.2014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E3BB-306E-462F-A8A8-54E5581951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0280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E973-1D76-4B76-9BF9-E3DDB7978282}" type="datetimeFigureOut">
              <a:rPr lang="nb-NO" smtClean="0"/>
              <a:t>18.02.2014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E3BB-306E-462F-A8A8-54E5581951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4561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E973-1D76-4B76-9BF9-E3DDB7978282}" type="datetimeFigureOut">
              <a:rPr lang="nb-NO" smtClean="0"/>
              <a:t>18.02.2014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E3BB-306E-462F-A8A8-54E5581951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773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E973-1D76-4B76-9BF9-E3DDB7978282}" type="datetimeFigureOut">
              <a:rPr lang="nb-NO" smtClean="0"/>
              <a:t>18.02.2014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E3BB-306E-462F-A8A8-54E5581951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4781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E973-1D76-4B76-9BF9-E3DDB7978282}" type="datetimeFigureOut">
              <a:rPr lang="nb-NO" smtClean="0"/>
              <a:t>18.02.2014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E3BB-306E-462F-A8A8-54E5581951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9180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5E973-1D76-4B76-9BF9-E3DDB7978282}" type="datetimeFigureOut">
              <a:rPr lang="nb-NO" smtClean="0"/>
              <a:t>18.02.2014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4E3BB-306E-462F-A8A8-54E5581951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36561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/>
          </a:bodyPr>
          <a:lstStyle/>
          <a:p>
            <a:r>
              <a:rPr lang="nb-NO" sz="7200" b="1" dirty="0" err="1" smtClean="0"/>
              <a:t>Livea</a:t>
            </a:r>
            <a:r>
              <a:rPr lang="nb-NO" sz="8800" b="1" dirty="0" smtClean="0"/>
              <a:t> </a:t>
            </a:r>
            <a:r>
              <a:rPr lang="nb-NO" sz="7200" b="1" dirty="0" err="1" smtClean="0"/>
              <a:t>Xpress</a:t>
            </a:r>
            <a:endParaRPr lang="nb-NO" sz="7200" b="1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403648" y="2780928"/>
            <a:ext cx="6400800" cy="1752600"/>
          </a:xfrm>
        </p:spPr>
        <p:txBody>
          <a:bodyPr>
            <a:normAutofit/>
          </a:bodyPr>
          <a:lstStyle/>
          <a:p>
            <a:r>
              <a:rPr lang="nb-NO" sz="4000" dirty="0" smtClean="0"/>
              <a:t>- Tallerkenmodellen - </a:t>
            </a:r>
            <a:endParaRPr lang="nb-NO" sz="4000" dirty="0"/>
          </a:p>
        </p:txBody>
      </p:sp>
    </p:spTree>
    <p:extLst>
      <p:ext uri="{BB962C8B-B14F-4D97-AF65-F5344CB8AC3E}">
        <p14:creationId xmlns:p14="http://schemas.microsoft.com/office/powerpoint/2010/main" val="2224733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1143000"/>
          </a:xfrm>
        </p:spPr>
        <p:txBody>
          <a:bodyPr>
            <a:noAutofit/>
          </a:bodyPr>
          <a:lstStyle/>
          <a:p>
            <a:r>
              <a:rPr lang="nb-NO" sz="7200" b="1" dirty="0" err="1" smtClean="0"/>
              <a:t>Livea</a:t>
            </a:r>
            <a:r>
              <a:rPr lang="nb-NO" sz="7200" b="1" dirty="0" smtClean="0"/>
              <a:t> </a:t>
            </a:r>
            <a:r>
              <a:rPr lang="nb-NO" sz="7200" b="1" dirty="0" err="1" smtClean="0"/>
              <a:t>Xpress</a:t>
            </a:r>
            <a:endParaRPr lang="nb-NO" sz="72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627784" y="2708920"/>
            <a:ext cx="8229600" cy="6766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sz="4000" dirty="0" smtClean="0"/>
              <a:t>- Karbohydrater - </a:t>
            </a:r>
            <a:endParaRPr lang="nb-NO" sz="4000" dirty="0"/>
          </a:p>
        </p:txBody>
      </p:sp>
    </p:spTree>
    <p:extLst>
      <p:ext uri="{BB962C8B-B14F-4D97-AF65-F5344CB8AC3E}">
        <p14:creationId xmlns:p14="http://schemas.microsoft.com/office/powerpoint/2010/main" val="2455066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79512" y="908720"/>
            <a:ext cx="7772400" cy="1512168"/>
          </a:xfrm>
        </p:spPr>
        <p:txBody>
          <a:bodyPr/>
          <a:lstStyle/>
          <a:p>
            <a:r>
              <a:rPr lang="nb-NO" dirty="0" smtClean="0"/>
              <a:t>Karbohydrater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087216" y="2564904"/>
            <a:ext cx="7056784" cy="4464496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dirty="0" smtClean="0"/>
              <a:t>50 – 60 % av kosten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dirty="0" smtClean="0"/>
              <a:t>4 kcal pr gram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dirty="0" smtClean="0"/>
              <a:t>Ikke essensielt</a:t>
            </a:r>
          </a:p>
          <a:p>
            <a:pPr algn="l"/>
            <a:endParaRPr lang="nb-NO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b-NO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b-NO" dirty="0"/>
          </a:p>
          <a:p>
            <a:pPr algn="l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8324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15616" y="90872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1052736"/>
            <a:ext cx="6400800" cy="4586064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3600" dirty="0" smtClean="0"/>
              <a:t>Monosakkarider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3600" dirty="0" smtClean="0"/>
              <a:t>Disakkarider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3600" dirty="0" smtClean="0"/>
              <a:t>Polysakkarider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b-NO" sz="36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3600" dirty="0" smtClean="0"/>
              <a:t>Kostfiber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3600" dirty="0" smtClean="0"/>
              <a:t>25 – 35 gram pr dag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3600" dirty="0" smtClean="0"/>
              <a:t>2 kcal pr gram</a:t>
            </a:r>
          </a:p>
        </p:txBody>
      </p:sp>
    </p:spTree>
    <p:extLst>
      <p:ext uri="{BB962C8B-B14F-4D97-AF65-F5344CB8AC3E}">
        <p14:creationId xmlns:p14="http://schemas.microsoft.com/office/powerpoint/2010/main" val="220244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>
            <a:normAutofit/>
          </a:bodyPr>
          <a:lstStyle/>
          <a:p>
            <a:r>
              <a:rPr lang="nb-NO" sz="3200" dirty="0" smtClean="0"/>
              <a:t>Eksempel på 30 gram kostfiber</a:t>
            </a:r>
            <a:endParaRPr lang="nb-NO" sz="32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971600" y="1772816"/>
            <a:ext cx="7200800" cy="4752528"/>
          </a:xfrm>
        </p:spPr>
        <p:txBody>
          <a:bodyPr>
            <a:normAutofit fontScale="5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dirty="0" smtClean="0"/>
              <a:t>5 skiver (200 gram) grovt brød med 100 prosent sammalt mel - 17 gram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b-NO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dirty="0" smtClean="0"/>
              <a:t>2 poteter (cirka 150 gram) - 3 gram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b-NO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dirty="0" smtClean="0"/>
              <a:t>1 stor gulrot (cirka100 gram) - 2,7 gram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b-NO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dirty="0" smtClean="0"/>
              <a:t>1 porsjon brokkoli (100 gram) - 3,0 gram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b-NO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dirty="0" smtClean="0"/>
              <a:t>1 tomat (50 gram) - 0,7 gram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b-NO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dirty="0" smtClean="0"/>
              <a:t>1 appelsin (100 gram) - 1,9 gram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b-NO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dirty="0" smtClean="0"/>
              <a:t>1 eple (100 gram) - 2,5 gram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b-NO" dirty="0" smtClean="0"/>
          </a:p>
          <a:p>
            <a:pPr algn="l"/>
            <a:r>
              <a:rPr lang="nb-NO" b="1" dirty="0" smtClean="0"/>
              <a:t>         Til sammen 31 gram</a:t>
            </a:r>
            <a:endParaRPr lang="nb-NO" dirty="0" smtClean="0"/>
          </a:p>
          <a:p>
            <a:pPr algn="l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4050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938535"/>
          </a:xfrm>
        </p:spPr>
        <p:txBody>
          <a:bodyPr>
            <a:normAutofit/>
          </a:bodyPr>
          <a:lstStyle/>
          <a:p>
            <a:r>
              <a:rPr lang="nb-NO" sz="3200" dirty="0" smtClean="0"/>
              <a:t>  </a:t>
            </a:r>
            <a:endParaRPr lang="nb-NO" sz="32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259632" y="1844824"/>
            <a:ext cx="6984776" cy="2952328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4000" dirty="0" smtClean="0"/>
              <a:t>Karbohydrater og blodsukker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4000" dirty="0" smtClean="0"/>
              <a:t>Insulin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4000" dirty="0" smtClean="0"/>
              <a:t>Insulinresistens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4000" dirty="0" smtClean="0"/>
              <a:t>Diabetes type 2</a:t>
            </a:r>
          </a:p>
          <a:p>
            <a:pPr algn="l"/>
            <a:endParaRPr lang="nb-NO" dirty="0" smtClean="0"/>
          </a:p>
          <a:p>
            <a:pPr algn="l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6860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51520" y="1412776"/>
            <a:ext cx="8229600" cy="1143000"/>
          </a:xfrm>
        </p:spPr>
        <p:txBody>
          <a:bodyPr>
            <a:noAutofit/>
          </a:bodyPr>
          <a:lstStyle/>
          <a:p>
            <a:r>
              <a:rPr lang="nb-NO" sz="7200" b="1" dirty="0" err="1" smtClean="0"/>
              <a:t>Livea</a:t>
            </a:r>
            <a:r>
              <a:rPr lang="nb-NO" sz="7200" b="1" dirty="0" smtClean="0"/>
              <a:t> </a:t>
            </a:r>
            <a:r>
              <a:rPr lang="nb-NO" sz="7200" b="1" dirty="0" err="1" smtClean="0"/>
              <a:t>Xpress</a:t>
            </a:r>
            <a:endParaRPr lang="nb-NO" sz="72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483768" y="2996952"/>
            <a:ext cx="8229600" cy="1468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3600" dirty="0" smtClean="0"/>
              <a:t>- Proteiner og fett - </a:t>
            </a:r>
            <a:endParaRPr lang="nb-NO" sz="3600" dirty="0"/>
          </a:p>
        </p:txBody>
      </p:sp>
    </p:spTree>
    <p:extLst>
      <p:ext uri="{BB962C8B-B14F-4D97-AF65-F5344CB8AC3E}">
        <p14:creationId xmlns:p14="http://schemas.microsoft.com/office/powerpoint/2010/main" val="2539697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Autofit/>
          </a:bodyPr>
          <a:lstStyle/>
          <a:p>
            <a:r>
              <a:rPr lang="nb-NO" sz="3200" b="1" dirty="0"/>
              <a:t>Protein stammer fra ordet «PROTOS» som betyr den første / den viktigste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403648" y="2996952"/>
            <a:ext cx="8229600" cy="3561259"/>
          </a:xfrm>
        </p:spPr>
        <p:txBody>
          <a:bodyPr/>
          <a:lstStyle/>
          <a:p>
            <a:pPr marL="457200" indent="-457200"/>
            <a:r>
              <a:rPr lang="nb-NO" dirty="0"/>
              <a:t>Bygd opp av aminosyrer</a:t>
            </a:r>
          </a:p>
          <a:p>
            <a:pPr marL="457200" indent="-457200"/>
            <a:r>
              <a:rPr lang="nb-NO" dirty="0"/>
              <a:t>Essensielle aminosyrer – 8 </a:t>
            </a:r>
            <a:r>
              <a:rPr lang="nb-NO" dirty="0" err="1"/>
              <a:t>stk</a:t>
            </a:r>
            <a:endParaRPr lang="nb-NO" dirty="0"/>
          </a:p>
          <a:p>
            <a:pPr marL="457200" indent="-457200"/>
            <a:r>
              <a:rPr lang="nb-NO" dirty="0"/>
              <a:t>Ikke essensielle aminosyrer – 12 </a:t>
            </a:r>
            <a:r>
              <a:rPr lang="nb-NO" dirty="0" err="1"/>
              <a:t>stk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30620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r>
              <a:rPr lang="nb-NO" dirty="0"/>
              <a:t>Proteinets oppgaver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195736" y="1844824"/>
            <a:ext cx="8229600" cy="4525963"/>
          </a:xfrm>
        </p:spPr>
        <p:txBody>
          <a:bodyPr/>
          <a:lstStyle/>
          <a:p>
            <a:pPr marL="457200" indent="-457200"/>
            <a:r>
              <a:rPr lang="nb-NO" dirty="0"/>
              <a:t>Kroppens byggemateriale</a:t>
            </a:r>
          </a:p>
          <a:p>
            <a:pPr marL="457200" indent="-457200"/>
            <a:r>
              <a:rPr lang="nb-NO" dirty="0"/>
              <a:t>Transport</a:t>
            </a:r>
          </a:p>
          <a:p>
            <a:pPr marL="457200" indent="-457200"/>
            <a:r>
              <a:rPr lang="nb-NO" dirty="0"/>
              <a:t>Antistoffer</a:t>
            </a:r>
          </a:p>
          <a:p>
            <a:pPr marL="457200" indent="-457200"/>
            <a:r>
              <a:rPr lang="nb-NO" dirty="0"/>
              <a:t>Katalysator</a:t>
            </a:r>
          </a:p>
          <a:p>
            <a:pPr marL="457200" indent="-457200"/>
            <a:r>
              <a:rPr lang="nb-NO" dirty="0"/>
              <a:t>Peptidhormoner</a:t>
            </a:r>
          </a:p>
          <a:p>
            <a:pPr marL="457200" indent="-457200"/>
            <a:r>
              <a:rPr lang="nb-NO" dirty="0"/>
              <a:t>Signalhormon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86117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   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259632" y="1556792"/>
            <a:ext cx="8229600" cy="4525963"/>
          </a:xfrm>
        </p:spPr>
        <p:txBody>
          <a:bodyPr/>
          <a:lstStyle/>
          <a:p>
            <a:pPr marL="457200" indent="-457200"/>
            <a:r>
              <a:rPr lang="nb-NO" dirty="0"/>
              <a:t>Proteiner er essensielle</a:t>
            </a:r>
          </a:p>
          <a:p>
            <a:pPr marL="457200" indent="-457200"/>
            <a:r>
              <a:rPr lang="nb-NO" dirty="0"/>
              <a:t>Anbefalt inntak er 1 – 1,2 gram pr/kg kroppsvekt</a:t>
            </a:r>
          </a:p>
          <a:p>
            <a:pPr marL="457200" indent="-457200"/>
            <a:r>
              <a:rPr lang="nb-NO" dirty="0"/>
              <a:t>10 - 20 prosent av daglig kosthold</a:t>
            </a:r>
          </a:p>
          <a:p>
            <a:pPr marL="457200" indent="-457200"/>
            <a:r>
              <a:rPr lang="nb-NO" dirty="0"/>
              <a:t>1 gram protein er 4 kcal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834363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Fett (</a:t>
            </a:r>
            <a:r>
              <a:rPr lang="nb-NO" dirty="0" err="1"/>
              <a:t>Triglyserider</a:t>
            </a:r>
            <a:r>
              <a:rPr lang="nb-NO" dirty="0"/>
              <a:t>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14400" y="1628800"/>
            <a:ext cx="8229600" cy="4277072"/>
          </a:xfrm>
        </p:spPr>
        <p:txBody>
          <a:bodyPr>
            <a:normAutofit fontScale="92500" lnSpcReduction="10000"/>
          </a:bodyPr>
          <a:lstStyle/>
          <a:p>
            <a:pPr marL="457200" indent="-457200"/>
            <a:r>
              <a:rPr lang="nb-NO" dirty="0"/>
              <a:t>9 kcal pr gram</a:t>
            </a:r>
          </a:p>
          <a:p>
            <a:pPr marL="457200" indent="-457200"/>
            <a:r>
              <a:rPr lang="nb-NO" dirty="0"/>
              <a:t>Anbefalt ca. 30 % av daglig kosthold</a:t>
            </a:r>
          </a:p>
          <a:p>
            <a:pPr marL="457200" indent="-457200"/>
            <a:endParaRPr lang="nb-NO" dirty="0"/>
          </a:p>
          <a:p>
            <a:pPr marL="457200" indent="-457200"/>
            <a:r>
              <a:rPr lang="nb-NO" dirty="0"/>
              <a:t>Mettede fettsyrer</a:t>
            </a:r>
          </a:p>
          <a:p>
            <a:pPr marL="457200" indent="-457200"/>
            <a:r>
              <a:rPr lang="nb-NO" dirty="0"/>
              <a:t>Umettede fettsyrer</a:t>
            </a:r>
          </a:p>
          <a:p>
            <a:pPr marL="457200" indent="-457200"/>
            <a:r>
              <a:rPr lang="nb-NO" dirty="0"/>
              <a:t>Transfett</a:t>
            </a:r>
          </a:p>
          <a:p>
            <a:pPr marL="457200" indent="-457200"/>
            <a:r>
              <a:rPr lang="nb-NO" dirty="0"/>
              <a:t>Kolesterol</a:t>
            </a:r>
          </a:p>
          <a:p>
            <a:pPr marL="457200" indent="-457200"/>
            <a:r>
              <a:rPr lang="nb-NO" dirty="0"/>
              <a:t>Essensielle fettsyrer (omega-3 og omega-6)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60847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051770"/>
          </a:xfrm>
        </p:spPr>
        <p:txBody>
          <a:bodyPr/>
          <a:lstStyle/>
          <a:p>
            <a:r>
              <a:rPr lang="nb-NO" dirty="0" smtClean="0"/>
              <a:t>  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  </a:t>
            </a:r>
          </a:p>
          <a:p>
            <a:endParaRPr lang="nb-NO" dirty="0"/>
          </a:p>
        </p:txBody>
      </p:sp>
      <p:sp>
        <p:nvSpPr>
          <p:cNvPr id="4" name="Ellipse 3"/>
          <p:cNvSpPr/>
          <p:nvPr/>
        </p:nvSpPr>
        <p:spPr>
          <a:xfrm>
            <a:off x="1259632" y="620688"/>
            <a:ext cx="6264696" cy="5760640"/>
          </a:xfrm>
          <a:prstGeom prst="ellips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cxnSp>
        <p:nvCxnSpPr>
          <p:cNvPr id="6" name="Rett linje 5"/>
          <p:cNvCxnSpPr>
            <a:stCxn id="4" idx="0"/>
          </p:cNvCxnSpPr>
          <p:nvPr/>
        </p:nvCxnSpPr>
        <p:spPr>
          <a:xfrm>
            <a:off x="4391980" y="620688"/>
            <a:ext cx="0" cy="561662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tt linje 9"/>
          <p:cNvCxnSpPr>
            <a:stCxn id="4" idx="6"/>
          </p:cNvCxnSpPr>
          <p:nvPr/>
        </p:nvCxnSpPr>
        <p:spPr>
          <a:xfrm flipH="1">
            <a:off x="4391980" y="3501008"/>
            <a:ext cx="313234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Sylinder 10"/>
          <p:cNvSpPr txBox="1"/>
          <p:nvPr/>
        </p:nvSpPr>
        <p:spPr>
          <a:xfrm>
            <a:off x="4842030" y="2204864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>
                <a:solidFill>
                  <a:schemeClr val="bg2"/>
                </a:solidFill>
              </a:rPr>
              <a:t>Proteiner</a:t>
            </a:r>
            <a:endParaRPr lang="nb-NO" sz="2800" dirty="0">
              <a:solidFill>
                <a:schemeClr val="bg2"/>
              </a:solidFill>
            </a:endParaRPr>
          </a:p>
        </p:txBody>
      </p:sp>
      <p:sp>
        <p:nvSpPr>
          <p:cNvPr id="12" name="TekstSylinder 11"/>
          <p:cNvSpPr txBox="1"/>
          <p:nvPr/>
        </p:nvSpPr>
        <p:spPr>
          <a:xfrm>
            <a:off x="4842030" y="4077072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>
                <a:solidFill>
                  <a:schemeClr val="bg2"/>
                </a:solidFill>
              </a:rPr>
              <a:t>Stivelse</a:t>
            </a:r>
            <a:endParaRPr lang="nb-NO" sz="2800" dirty="0">
              <a:solidFill>
                <a:schemeClr val="bg2"/>
              </a:solidFill>
            </a:endParaRPr>
          </a:p>
        </p:txBody>
      </p:sp>
      <p:sp>
        <p:nvSpPr>
          <p:cNvPr id="13" name="TekstSylinder 12"/>
          <p:cNvSpPr txBox="1"/>
          <p:nvPr/>
        </p:nvSpPr>
        <p:spPr>
          <a:xfrm>
            <a:off x="2159732" y="2564904"/>
            <a:ext cx="22322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>
                <a:solidFill>
                  <a:schemeClr val="bg2"/>
                </a:solidFill>
              </a:rPr>
              <a:t>Frukt,</a:t>
            </a:r>
            <a:br>
              <a:rPr lang="nb-NO" sz="2800" dirty="0" smtClean="0">
                <a:solidFill>
                  <a:schemeClr val="bg2"/>
                </a:solidFill>
              </a:rPr>
            </a:br>
            <a:r>
              <a:rPr lang="nb-NO" sz="2800" dirty="0" smtClean="0">
                <a:solidFill>
                  <a:schemeClr val="bg2"/>
                </a:solidFill>
              </a:rPr>
              <a:t>bær og</a:t>
            </a:r>
            <a:br>
              <a:rPr lang="nb-NO" sz="2800" dirty="0" smtClean="0">
                <a:solidFill>
                  <a:schemeClr val="bg2"/>
                </a:solidFill>
              </a:rPr>
            </a:br>
            <a:r>
              <a:rPr lang="nb-NO" sz="2800" dirty="0" smtClean="0">
                <a:solidFill>
                  <a:schemeClr val="bg2"/>
                </a:solidFill>
              </a:rPr>
              <a:t>grønnsaker</a:t>
            </a:r>
            <a:endParaRPr lang="nb-NO" sz="2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53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23528" y="1268760"/>
            <a:ext cx="8229600" cy="1143000"/>
          </a:xfrm>
        </p:spPr>
        <p:txBody>
          <a:bodyPr>
            <a:noAutofit/>
          </a:bodyPr>
          <a:lstStyle/>
          <a:p>
            <a:r>
              <a:rPr lang="nb-NO" sz="7200" b="1" dirty="0" err="1" smtClean="0"/>
              <a:t>Livea</a:t>
            </a:r>
            <a:r>
              <a:rPr lang="nb-NO" sz="7200" b="1" dirty="0" smtClean="0"/>
              <a:t> </a:t>
            </a:r>
            <a:r>
              <a:rPr lang="nb-NO" sz="7200" b="1" dirty="0" err="1" smtClean="0"/>
              <a:t>Xpress</a:t>
            </a:r>
            <a:endParaRPr lang="nb-NO" sz="72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339752" y="2852936"/>
            <a:ext cx="8229600" cy="1540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3600" dirty="0" smtClean="0"/>
              <a:t>- Praktisk matlaging -</a:t>
            </a:r>
            <a:endParaRPr lang="nb-NO" sz="3600" dirty="0"/>
          </a:p>
        </p:txBody>
      </p:sp>
    </p:spTree>
    <p:extLst>
      <p:ext uri="{BB962C8B-B14F-4D97-AF65-F5344CB8AC3E}">
        <p14:creationId xmlns:p14="http://schemas.microsoft.com/office/powerpoint/2010/main" val="38067642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 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55576" y="1124744"/>
            <a:ext cx="8229600" cy="4525963"/>
          </a:xfrm>
        </p:spPr>
        <p:txBody>
          <a:bodyPr/>
          <a:lstStyle/>
          <a:p>
            <a:pPr marL="457200" indent="-457200"/>
            <a:r>
              <a:rPr lang="nb-NO" dirty="0"/>
              <a:t>Planlegg – «Halvtimen»</a:t>
            </a:r>
          </a:p>
          <a:p>
            <a:endParaRPr lang="nb-NO" dirty="0"/>
          </a:p>
          <a:p>
            <a:pPr marL="457200" indent="-457200"/>
            <a:r>
              <a:rPr lang="nb-NO" dirty="0"/>
              <a:t>Middag </a:t>
            </a:r>
            <a:br>
              <a:rPr lang="nb-NO" dirty="0"/>
            </a:br>
            <a:r>
              <a:rPr lang="nb-NO" dirty="0"/>
              <a:t>(Husk B-måltid, «frimiddag» og minimum 2 fiskemåltid)</a:t>
            </a:r>
          </a:p>
          <a:p>
            <a:pPr marL="457200" indent="-457200"/>
            <a:r>
              <a:rPr lang="nb-NO" dirty="0"/>
              <a:t>Lunsj</a:t>
            </a:r>
          </a:p>
          <a:p>
            <a:pPr marL="457200" indent="-457200"/>
            <a:r>
              <a:rPr lang="nb-NO" dirty="0"/>
              <a:t>Frokost</a:t>
            </a:r>
          </a:p>
          <a:p>
            <a:pPr marL="457200" indent="-457200"/>
            <a:r>
              <a:rPr lang="nb-NO" dirty="0" err="1"/>
              <a:t>Mellomåltid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294320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r>
              <a:rPr lang="nb-NO" dirty="0"/>
              <a:t>Tips for enklere gjennomføring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55576" y="2060848"/>
            <a:ext cx="8229600" cy="4525963"/>
          </a:xfrm>
        </p:spPr>
        <p:txBody>
          <a:bodyPr>
            <a:normAutofit fontScale="92500"/>
          </a:bodyPr>
          <a:lstStyle/>
          <a:p>
            <a:pPr marL="457200" indent="-457200"/>
            <a:r>
              <a:rPr lang="nb-NO" dirty="0"/>
              <a:t>Stek opp kjøtt</a:t>
            </a:r>
          </a:p>
          <a:p>
            <a:pPr marL="457200" indent="-457200"/>
            <a:r>
              <a:rPr lang="nb-NO" dirty="0"/>
              <a:t>Lag ferdig salat</a:t>
            </a:r>
          </a:p>
          <a:p>
            <a:pPr marL="457200" indent="-457200"/>
            <a:r>
              <a:rPr lang="nb-NO" dirty="0"/>
              <a:t>Lag porsjonsposer med for eksempel </a:t>
            </a:r>
            <a:r>
              <a:rPr lang="nb-NO" dirty="0" err="1"/>
              <a:t>smoothie</a:t>
            </a:r>
            <a:endParaRPr lang="nb-NO" dirty="0"/>
          </a:p>
          <a:p>
            <a:pPr marL="457200" indent="-457200"/>
            <a:r>
              <a:rPr lang="nb-NO" dirty="0"/>
              <a:t>Lag større middagsporsjon, bruk restene til lunsj</a:t>
            </a:r>
          </a:p>
          <a:p>
            <a:pPr marL="457200" indent="-457200"/>
            <a:r>
              <a:rPr lang="nb-NO" dirty="0"/>
              <a:t>Ha alltid et sunt alternativ tilgjengelig</a:t>
            </a:r>
          </a:p>
          <a:p>
            <a:pPr marL="457200" indent="-457200"/>
            <a:r>
              <a:rPr lang="nb-NO" dirty="0"/>
              <a:t>Bruk mindre tallerkener</a:t>
            </a:r>
          </a:p>
          <a:p>
            <a:pPr marL="457200" indent="-457200"/>
            <a:r>
              <a:rPr lang="nb-NO" dirty="0"/>
              <a:t>Varier smaker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65051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/>
          <a:lstStyle/>
          <a:p>
            <a:r>
              <a:rPr lang="nb-NO" dirty="0" smtClean="0"/>
              <a:t>Måltidsrytme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772792" y="2636912"/>
            <a:ext cx="6400800" cy="3361928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dirty="0" smtClean="0"/>
              <a:t>3 hovedmåltid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dirty="0" smtClean="0"/>
              <a:t>2 mellommåltid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dirty="0" smtClean="0"/>
              <a:t>Hver 3-4 time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0742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>
            <a:normAutofit/>
          </a:bodyPr>
          <a:lstStyle/>
          <a:p>
            <a:r>
              <a:rPr lang="nb-NO" sz="7200" b="1" dirty="0" err="1" smtClean="0"/>
              <a:t>Livea</a:t>
            </a:r>
            <a:r>
              <a:rPr lang="nb-NO" sz="7200" b="1" dirty="0" smtClean="0"/>
              <a:t> </a:t>
            </a:r>
            <a:r>
              <a:rPr lang="nb-NO" sz="7200" b="1" dirty="0" err="1" smtClean="0"/>
              <a:t>Xpress</a:t>
            </a:r>
            <a:endParaRPr lang="nb-NO" sz="7200" b="1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6400800" cy="3073896"/>
          </a:xfrm>
        </p:spPr>
        <p:txBody>
          <a:bodyPr>
            <a:normAutofit/>
          </a:bodyPr>
          <a:lstStyle/>
          <a:p>
            <a:r>
              <a:rPr lang="nb-NO" sz="4400" dirty="0" smtClean="0"/>
              <a:t>- Styrketrening - </a:t>
            </a:r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3754995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42591"/>
          </a:xfrm>
        </p:spPr>
        <p:txBody>
          <a:bodyPr/>
          <a:lstStyle/>
          <a:p>
            <a:r>
              <a:rPr lang="nb-NO" dirty="0">
                <a:latin typeface="Adobe Gothic Std B" pitchFamily="34" charset="-128"/>
                <a:ea typeface="Adobe Gothic Std B" pitchFamily="34" charset="-128"/>
              </a:rPr>
              <a:t>Hvorfor trene styrke?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763688" y="2204864"/>
            <a:ext cx="6400800" cy="364996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dirty="0"/>
              <a:t>Økt muskelstyrke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dirty="0"/>
              <a:t>Bedre kroppsholdning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dirty="0"/>
              <a:t>Økt forbrenning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dirty="0"/>
              <a:t>Forebyggende for skader og en rekke livsstilsrelaterte sykdommer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dirty="0"/>
              <a:t>«Strammer opp»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12780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r>
              <a:rPr lang="nb-NO" dirty="0">
                <a:latin typeface="Adobe Gothic Std B" pitchFamily="34" charset="-128"/>
                <a:ea typeface="Adobe Gothic Std B" pitchFamily="34" charset="-128"/>
              </a:rPr>
              <a:t>Hvordan trene styrke?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339752" y="2276872"/>
            <a:ext cx="4690864" cy="3268960"/>
          </a:xfrm>
        </p:spPr>
        <p:txBody>
          <a:bodyPr/>
          <a:lstStyle/>
          <a:p>
            <a:pPr marL="457200" indent="-457200"/>
            <a:r>
              <a:rPr lang="nb-NO" dirty="0"/>
              <a:t>Tung belastning</a:t>
            </a:r>
          </a:p>
          <a:p>
            <a:pPr marL="457200" indent="-457200"/>
            <a:r>
              <a:rPr lang="nb-NO" dirty="0"/>
              <a:t>Få repetisjoner</a:t>
            </a:r>
          </a:p>
          <a:p>
            <a:pPr marL="457200" indent="-457200"/>
            <a:r>
              <a:rPr lang="nb-NO" dirty="0"/>
              <a:t>2-3 ganger i uken</a:t>
            </a:r>
          </a:p>
          <a:p>
            <a:pPr marL="457200" indent="-457200"/>
            <a:r>
              <a:rPr lang="nb-NO" dirty="0" err="1"/>
              <a:t>Flerleddsøvelser</a:t>
            </a:r>
            <a:endParaRPr lang="nb-NO" dirty="0"/>
          </a:p>
          <a:p>
            <a:pPr marL="457200" indent="-457200"/>
            <a:r>
              <a:rPr lang="nb-NO" dirty="0"/>
              <a:t>Tenkt progresjon!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68597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/>
          </a:bodyPr>
          <a:lstStyle/>
          <a:p>
            <a:r>
              <a:rPr lang="nb-NO" sz="7200" b="1" dirty="0" err="1" smtClean="0"/>
              <a:t>Livea</a:t>
            </a:r>
            <a:r>
              <a:rPr lang="nb-NO" sz="7200" b="1" dirty="0" smtClean="0"/>
              <a:t> </a:t>
            </a:r>
            <a:r>
              <a:rPr lang="nb-NO" sz="7200" b="1" dirty="0" err="1" smtClean="0"/>
              <a:t>Xpress</a:t>
            </a:r>
            <a:endParaRPr lang="nb-NO" sz="7200" b="1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403648" y="2780928"/>
            <a:ext cx="6400800" cy="2423120"/>
          </a:xfrm>
        </p:spPr>
        <p:txBody>
          <a:bodyPr>
            <a:normAutofit/>
          </a:bodyPr>
          <a:lstStyle/>
          <a:p>
            <a:r>
              <a:rPr lang="nb-NO" sz="4000" dirty="0" smtClean="0"/>
              <a:t>- Kondisjonstrening - </a:t>
            </a:r>
            <a:endParaRPr lang="nb-NO" sz="4000" dirty="0"/>
          </a:p>
        </p:txBody>
      </p:sp>
    </p:spTree>
    <p:extLst>
      <p:ext uri="{BB962C8B-B14F-4D97-AF65-F5344CB8AC3E}">
        <p14:creationId xmlns:p14="http://schemas.microsoft.com/office/powerpoint/2010/main" val="1408315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nb-NO" dirty="0"/>
              <a:t>Hva er kondisjonstrening?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331640" y="2332037"/>
            <a:ext cx="8229600" cy="4525963"/>
          </a:xfrm>
        </p:spPr>
        <p:txBody>
          <a:bodyPr/>
          <a:lstStyle/>
          <a:p>
            <a:pPr marL="457200" indent="-457200"/>
            <a:r>
              <a:rPr lang="nb-NO" dirty="0"/>
              <a:t>Aerob energifrigjøring</a:t>
            </a:r>
            <a:br>
              <a:rPr lang="nb-NO" dirty="0"/>
            </a:br>
            <a:r>
              <a:rPr lang="nb-NO" dirty="0"/>
              <a:t>(60-85 % av maksimal hjertefrekvens)</a:t>
            </a:r>
          </a:p>
          <a:p>
            <a:endParaRPr lang="nb-NO" dirty="0"/>
          </a:p>
          <a:p>
            <a:pPr marL="457200" indent="-457200"/>
            <a:r>
              <a:rPr lang="nb-NO" dirty="0"/>
              <a:t>Anaerob energifrigjøring</a:t>
            </a:r>
            <a:br>
              <a:rPr lang="nb-NO" dirty="0"/>
            </a:br>
            <a:r>
              <a:rPr lang="nb-NO" dirty="0"/>
              <a:t>(85-100 % av maksimal hjertefrekvens)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6203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nb-NO" dirty="0"/>
              <a:t>Fordeler ved kondisjonstrening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43608" y="2132856"/>
            <a:ext cx="8229600" cy="4525963"/>
          </a:xfrm>
        </p:spPr>
        <p:txBody>
          <a:bodyPr/>
          <a:lstStyle/>
          <a:p>
            <a:pPr marL="457200" indent="-457200"/>
            <a:r>
              <a:rPr lang="nb-NO" dirty="0"/>
              <a:t>Slagvolum øker</a:t>
            </a:r>
          </a:p>
          <a:p>
            <a:pPr marL="457200" indent="-457200"/>
            <a:r>
              <a:rPr lang="nb-NO" dirty="0"/>
              <a:t>Lungene jobber mer effektivt</a:t>
            </a:r>
          </a:p>
          <a:p>
            <a:pPr marL="457200" indent="-457200"/>
            <a:r>
              <a:rPr lang="nb-NO" dirty="0"/>
              <a:t>Flere kapillærer</a:t>
            </a:r>
          </a:p>
          <a:p>
            <a:pPr marL="457200" indent="-457200"/>
            <a:r>
              <a:rPr lang="nb-NO" dirty="0"/>
              <a:t>Mer utholdende muskulatur</a:t>
            </a:r>
          </a:p>
          <a:p>
            <a:pPr marL="457200" indent="-457200"/>
            <a:r>
              <a:rPr lang="nb-NO" dirty="0"/>
              <a:t>Økt fett- og karbohydratforbrenning</a:t>
            </a:r>
          </a:p>
          <a:p>
            <a:pPr marL="457200" indent="-457200"/>
            <a:r>
              <a:rPr lang="nb-NO" dirty="0"/>
              <a:t>Kroppen fjerner melkesyre raskere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63448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374</Words>
  <Application>Microsoft Office PowerPoint</Application>
  <PresentationFormat>Skjermfremvisning (4:3)</PresentationFormat>
  <Paragraphs>125</Paragraphs>
  <Slides>22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22</vt:i4>
      </vt:variant>
    </vt:vector>
  </HeadingPairs>
  <TitlesOfParts>
    <vt:vector size="23" baseType="lpstr">
      <vt:lpstr>Office-tema</vt:lpstr>
      <vt:lpstr>Livea Xpress</vt:lpstr>
      <vt:lpstr>   </vt:lpstr>
      <vt:lpstr>Måltidsrytme</vt:lpstr>
      <vt:lpstr>Livea Xpress</vt:lpstr>
      <vt:lpstr>Hvorfor trene styrke?</vt:lpstr>
      <vt:lpstr>Hvordan trene styrke?</vt:lpstr>
      <vt:lpstr>Livea Xpress</vt:lpstr>
      <vt:lpstr>Hva er kondisjonstrening?</vt:lpstr>
      <vt:lpstr>Fordeler ved kondisjonstrening</vt:lpstr>
      <vt:lpstr>Livea Xpress</vt:lpstr>
      <vt:lpstr>Karbohydrater</vt:lpstr>
      <vt:lpstr> </vt:lpstr>
      <vt:lpstr>Eksempel på 30 gram kostfiber</vt:lpstr>
      <vt:lpstr>  </vt:lpstr>
      <vt:lpstr>Livea Xpress</vt:lpstr>
      <vt:lpstr>Protein stammer fra ordet «PROTOS» som betyr den første / den viktigste</vt:lpstr>
      <vt:lpstr>Proteinets oppgaver</vt:lpstr>
      <vt:lpstr>     </vt:lpstr>
      <vt:lpstr>Fett (Triglyserider)</vt:lpstr>
      <vt:lpstr>Livea Xpress</vt:lpstr>
      <vt:lpstr>   </vt:lpstr>
      <vt:lpstr>Tips for enklere gjennomføring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Tallerkenmodell og karbohydrater</dc:title>
  <dc:creator>Expert</dc:creator>
  <cp:lastModifiedBy>Christine</cp:lastModifiedBy>
  <cp:revision>11</cp:revision>
  <dcterms:created xsi:type="dcterms:W3CDTF">2013-10-03T19:54:23Z</dcterms:created>
  <dcterms:modified xsi:type="dcterms:W3CDTF">2014-02-18T14:03:07Z</dcterms:modified>
</cp:coreProperties>
</file>