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601467-BE20-3840-9009-93A0F287BDA6}" type="datetimeFigureOut">
              <a:rPr lang="nb-NO" smtClean="0"/>
              <a:t>23.12.15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36F4BA-6039-0247-BC9D-B3E67C8B6688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6000" dirty="0" err="1" smtClean="0"/>
              <a:t>Livea</a:t>
            </a:r>
            <a:r>
              <a:rPr lang="nb-NO" sz="6000" dirty="0" smtClean="0"/>
              <a:t> </a:t>
            </a:r>
            <a:r>
              <a:rPr lang="nb-NO" sz="6000" dirty="0" err="1" smtClean="0"/>
              <a:t>Xpress</a:t>
            </a:r>
            <a:endParaRPr lang="nb-NO" sz="6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Tallerkenmodellen</a:t>
            </a:r>
            <a:endParaRPr lang="nb-NO" sz="2800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1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Livea</a:t>
            </a:r>
            <a:r>
              <a:rPr lang="nb-NO" dirty="0" smtClean="0"/>
              <a:t> </a:t>
            </a:r>
            <a:r>
              <a:rPr lang="nb-NO" dirty="0" err="1" smtClean="0"/>
              <a:t>Xpress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Karbohydrater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rcRect l="-17605" r="-17605"/>
          <a:stretch>
            <a:fillRect/>
          </a:stretch>
        </p:blipFill>
        <p:spPr/>
      </p:pic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9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Karbohydrater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50-60% av den daglige kosten</a:t>
            </a:r>
          </a:p>
          <a:p>
            <a:r>
              <a:rPr lang="nb-NO" dirty="0" smtClean="0"/>
              <a:t>4 kcal per gram</a:t>
            </a:r>
          </a:p>
          <a:p>
            <a:r>
              <a:rPr lang="nb-NO" dirty="0" smtClean="0"/>
              <a:t>Ikke essensielt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57" y="2413000"/>
            <a:ext cx="3124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Monosakkarider</a:t>
            </a:r>
          </a:p>
          <a:p>
            <a:r>
              <a:rPr lang="nb-NO" dirty="0" smtClean="0"/>
              <a:t>Disakkarider</a:t>
            </a:r>
          </a:p>
          <a:p>
            <a:r>
              <a:rPr lang="nb-NO" dirty="0" smtClean="0"/>
              <a:t>Polysakkarider</a:t>
            </a:r>
          </a:p>
          <a:p>
            <a:endParaRPr lang="nb-NO" dirty="0"/>
          </a:p>
          <a:p>
            <a:r>
              <a:rPr lang="nb-NO" dirty="0" smtClean="0"/>
              <a:t>Kostfiber</a:t>
            </a:r>
          </a:p>
          <a:p>
            <a:pPr lvl="1"/>
            <a:r>
              <a:rPr lang="nb-NO" dirty="0" smtClean="0"/>
              <a:t>25-35 gram per dag</a:t>
            </a:r>
          </a:p>
          <a:p>
            <a:pPr lvl="1"/>
            <a:r>
              <a:rPr lang="nb-NO" dirty="0" smtClean="0"/>
              <a:t>2 kcal per gram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82" y="1889897"/>
            <a:ext cx="2611536" cy="26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på 30 gram kostfiber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5 skiver grovt brød (200 </a:t>
            </a:r>
            <a:r>
              <a:rPr lang="nb-NO" dirty="0" err="1" smtClean="0"/>
              <a:t>gr</a:t>
            </a:r>
            <a:r>
              <a:rPr lang="nb-NO" dirty="0" smtClean="0"/>
              <a:t>) med 100% sammalt mel- gir 17 </a:t>
            </a:r>
            <a:r>
              <a:rPr lang="nb-NO" dirty="0" err="1" smtClean="0"/>
              <a:t>gr</a:t>
            </a:r>
            <a:r>
              <a:rPr lang="nb-NO" dirty="0" smtClean="0"/>
              <a:t> fiber</a:t>
            </a:r>
          </a:p>
          <a:p>
            <a:r>
              <a:rPr lang="nb-NO" dirty="0" smtClean="0"/>
              <a:t>2 poteter (</a:t>
            </a:r>
            <a:r>
              <a:rPr lang="nb-NO" dirty="0" err="1" smtClean="0"/>
              <a:t>ca</a:t>
            </a:r>
            <a:r>
              <a:rPr lang="nb-NO" dirty="0" smtClean="0"/>
              <a:t> 150 </a:t>
            </a:r>
            <a:r>
              <a:rPr lang="nb-NO" dirty="0" err="1" smtClean="0"/>
              <a:t>gr</a:t>
            </a:r>
            <a:r>
              <a:rPr lang="nb-NO" dirty="0" smtClean="0"/>
              <a:t>) gir 3 </a:t>
            </a:r>
            <a:r>
              <a:rPr lang="nb-NO" dirty="0" err="1" smtClean="0"/>
              <a:t>gr</a:t>
            </a:r>
            <a:r>
              <a:rPr lang="nb-NO" dirty="0" smtClean="0"/>
              <a:t> fiber</a:t>
            </a:r>
          </a:p>
          <a:p>
            <a:r>
              <a:rPr lang="nb-NO" dirty="0" smtClean="0"/>
              <a:t>1 stor gulrot (</a:t>
            </a:r>
            <a:r>
              <a:rPr lang="nb-NO" dirty="0" err="1" smtClean="0"/>
              <a:t>ca</a:t>
            </a:r>
            <a:r>
              <a:rPr lang="nb-NO" dirty="0" smtClean="0"/>
              <a:t> 100 </a:t>
            </a:r>
            <a:r>
              <a:rPr lang="nb-NO" dirty="0" err="1" smtClean="0"/>
              <a:t>gr</a:t>
            </a:r>
            <a:r>
              <a:rPr lang="nb-NO" dirty="0" smtClean="0"/>
              <a:t>) gir 2,7 </a:t>
            </a:r>
            <a:r>
              <a:rPr lang="nb-NO" dirty="0" err="1" smtClean="0"/>
              <a:t>gr</a:t>
            </a:r>
            <a:r>
              <a:rPr lang="nb-NO" dirty="0" smtClean="0"/>
              <a:t> fiber</a:t>
            </a:r>
          </a:p>
          <a:p>
            <a:r>
              <a:rPr lang="nb-NO" dirty="0" smtClean="0"/>
              <a:t>1 porsjon brokkoli (100 </a:t>
            </a:r>
            <a:r>
              <a:rPr lang="nb-NO" dirty="0" err="1" smtClean="0"/>
              <a:t>gr</a:t>
            </a:r>
            <a:r>
              <a:rPr lang="nb-NO" dirty="0" smtClean="0"/>
              <a:t>) gir 3 </a:t>
            </a:r>
            <a:r>
              <a:rPr lang="nb-NO" dirty="0" err="1" smtClean="0"/>
              <a:t>gr</a:t>
            </a:r>
            <a:r>
              <a:rPr lang="nb-NO" dirty="0" smtClean="0"/>
              <a:t> fiber</a:t>
            </a:r>
          </a:p>
          <a:p>
            <a:r>
              <a:rPr lang="nb-NO" dirty="0" smtClean="0"/>
              <a:t>1 tomat (50 </a:t>
            </a:r>
            <a:r>
              <a:rPr lang="nb-NO" dirty="0" err="1" smtClean="0"/>
              <a:t>gr</a:t>
            </a:r>
            <a:r>
              <a:rPr lang="nb-NO" dirty="0" smtClean="0"/>
              <a:t>) gir 0,7 </a:t>
            </a:r>
            <a:r>
              <a:rPr lang="nb-NO" dirty="0" err="1" smtClean="0"/>
              <a:t>gr</a:t>
            </a:r>
            <a:r>
              <a:rPr lang="nb-NO" dirty="0" smtClean="0"/>
              <a:t> fiber</a:t>
            </a:r>
          </a:p>
          <a:p>
            <a:r>
              <a:rPr lang="nb-NO" dirty="0" smtClean="0"/>
              <a:t>1 appelsin (100 </a:t>
            </a:r>
            <a:r>
              <a:rPr lang="nb-NO" dirty="0" err="1" smtClean="0"/>
              <a:t>gr</a:t>
            </a:r>
            <a:r>
              <a:rPr lang="nb-NO" dirty="0" smtClean="0"/>
              <a:t>) gir 1,9 </a:t>
            </a:r>
            <a:r>
              <a:rPr lang="nb-NO" dirty="0" err="1" smtClean="0"/>
              <a:t>gr</a:t>
            </a:r>
            <a:r>
              <a:rPr lang="nb-NO" dirty="0" smtClean="0"/>
              <a:t> fiber</a:t>
            </a:r>
          </a:p>
          <a:p>
            <a:r>
              <a:rPr lang="nb-NO" dirty="0" smtClean="0"/>
              <a:t>1 eple (100 </a:t>
            </a:r>
            <a:r>
              <a:rPr lang="nb-NO" dirty="0" err="1" smtClean="0"/>
              <a:t>gr</a:t>
            </a:r>
            <a:r>
              <a:rPr lang="nb-NO" dirty="0" smtClean="0"/>
              <a:t>) gir 2,5 </a:t>
            </a:r>
            <a:r>
              <a:rPr lang="nb-NO" dirty="0" err="1" smtClean="0"/>
              <a:t>gr</a:t>
            </a:r>
            <a:r>
              <a:rPr lang="nb-NO" dirty="0" smtClean="0"/>
              <a:t> fiber</a:t>
            </a:r>
          </a:p>
          <a:p>
            <a:endParaRPr lang="nb-NO" dirty="0" smtClean="0"/>
          </a:p>
          <a:p>
            <a:pPr lvl="1"/>
            <a:r>
              <a:rPr lang="nb-NO" dirty="0" smtClean="0"/>
              <a:t>Til sammen 31 gram kostfiber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7576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539" y="1981200"/>
            <a:ext cx="279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9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Karbohydrater og blodsukker</a:t>
            </a:r>
          </a:p>
          <a:p>
            <a:r>
              <a:rPr lang="nb-NO" dirty="0" smtClean="0"/>
              <a:t>Insulin</a:t>
            </a:r>
          </a:p>
          <a:p>
            <a:r>
              <a:rPr lang="nb-NO" dirty="0" smtClean="0"/>
              <a:t>Insulinresistens</a:t>
            </a:r>
          </a:p>
          <a:p>
            <a:r>
              <a:rPr lang="nb-NO" dirty="0" smtClean="0"/>
              <a:t>Diabetes type 2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96" y="2174104"/>
            <a:ext cx="32893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5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Livea</a:t>
            </a:r>
            <a:r>
              <a:rPr lang="nb-NO" dirty="0" smtClean="0"/>
              <a:t> </a:t>
            </a:r>
            <a:r>
              <a:rPr lang="nb-NO" dirty="0" err="1" smtClean="0"/>
              <a:t>Xpress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Proteiner og fett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/>
          <a:srcRect l="-16815" r="-16815"/>
          <a:stretch>
            <a:fillRect/>
          </a:stretch>
        </p:blipFill>
        <p:spPr>
          <a:xfrm>
            <a:off x="1306865" y="1600201"/>
            <a:ext cx="6651063" cy="3592046"/>
          </a:xfrm>
        </p:spPr>
      </p:pic>
    </p:spTree>
    <p:extLst>
      <p:ext uri="{BB962C8B-B14F-4D97-AF65-F5344CB8AC3E}">
        <p14:creationId xmlns:p14="http://schemas.microsoft.com/office/powerpoint/2010/main" val="132413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Protein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Protein stammer fra ordet ”PROTOS” som betyr den første/den viktigste</a:t>
            </a:r>
          </a:p>
          <a:p>
            <a:pPr marL="349250" lvl="1" indent="0">
              <a:buNone/>
            </a:pPr>
            <a:endParaRPr lang="nb-NO" dirty="0"/>
          </a:p>
          <a:p>
            <a:pPr lvl="1"/>
            <a:r>
              <a:rPr lang="nb-NO" dirty="0" smtClean="0"/>
              <a:t>Bygd opp av aminosyrer</a:t>
            </a:r>
          </a:p>
          <a:p>
            <a:pPr lvl="1"/>
            <a:r>
              <a:rPr lang="nb-NO" dirty="0" smtClean="0"/>
              <a:t>Essensielt for kroppen</a:t>
            </a:r>
          </a:p>
          <a:p>
            <a:pPr lvl="1"/>
            <a:r>
              <a:rPr lang="nb-NO" dirty="0" smtClean="0"/>
              <a:t>Essensielle aminosyrer- 8 </a:t>
            </a:r>
            <a:r>
              <a:rPr lang="nb-NO" dirty="0" err="1" smtClean="0"/>
              <a:t>stk</a:t>
            </a:r>
            <a:endParaRPr lang="nb-NO" dirty="0" smtClean="0"/>
          </a:p>
          <a:p>
            <a:pPr lvl="1"/>
            <a:r>
              <a:rPr lang="nb-NO" dirty="0" smtClean="0"/>
              <a:t>Ikke essensielle aminosyrer – 12 </a:t>
            </a:r>
            <a:r>
              <a:rPr lang="nb-NO" dirty="0" err="1" smtClean="0"/>
              <a:t>stk</a:t>
            </a:r>
            <a:endParaRPr lang="nb-NO" dirty="0" smtClean="0"/>
          </a:p>
          <a:p>
            <a:pPr lvl="1"/>
            <a:r>
              <a:rPr lang="nb-NO" dirty="0" smtClean="0"/>
              <a:t>Anbefalt daglig inntak er 1-1,2 gram pr/kg kroppsvekt</a:t>
            </a:r>
          </a:p>
          <a:p>
            <a:pPr lvl="1"/>
            <a:r>
              <a:rPr lang="nb-NO" dirty="0" smtClean="0"/>
              <a:t>10-20% av det daglige kostholdet</a:t>
            </a:r>
          </a:p>
          <a:p>
            <a:pPr lvl="1"/>
            <a:r>
              <a:rPr lang="nb-NO" dirty="0" smtClean="0"/>
              <a:t>1 </a:t>
            </a:r>
            <a:r>
              <a:rPr lang="nb-NO" dirty="0" err="1" smtClean="0"/>
              <a:t>gr</a:t>
            </a:r>
            <a:r>
              <a:rPr lang="nb-NO" dirty="0" smtClean="0"/>
              <a:t> protein gir 4 kcal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18" y="2253657"/>
            <a:ext cx="3306333" cy="16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7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Proteinets oppgaver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Kroppens byggemateriale</a:t>
            </a:r>
          </a:p>
          <a:p>
            <a:r>
              <a:rPr lang="nb-NO" dirty="0" smtClean="0"/>
              <a:t>Transport</a:t>
            </a:r>
          </a:p>
          <a:p>
            <a:r>
              <a:rPr lang="nb-NO" dirty="0" smtClean="0"/>
              <a:t>Antistoffer</a:t>
            </a:r>
          </a:p>
          <a:p>
            <a:r>
              <a:rPr lang="nb-NO" dirty="0" smtClean="0"/>
              <a:t>Katalysator</a:t>
            </a:r>
          </a:p>
          <a:p>
            <a:r>
              <a:rPr lang="nb-NO" dirty="0" smtClean="0"/>
              <a:t>Peptidhormoner</a:t>
            </a:r>
          </a:p>
          <a:p>
            <a:r>
              <a:rPr lang="nb-NO" dirty="0" smtClean="0"/>
              <a:t>Signalhormon 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49" y="2145825"/>
            <a:ext cx="2959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Fett</a:t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 err="1" smtClean="0"/>
              <a:t>Triglyserider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 gram fett gir 9 kcal</a:t>
            </a:r>
          </a:p>
          <a:p>
            <a:r>
              <a:rPr lang="nb-NO" dirty="0" smtClean="0"/>
              <a:t>Anbefalt inntak </a:t>
            </a:r>
            <a:r>
              <a:rPr lang="nb-NO" dirty="0" err="1" smtClean="0"/>
              <a:t>ca</a:t>
            </a:r>
            <a:r>
              <a:rPr lang="nb-NO" dirty="0" smtClean="0"/>
              <a:t> 30% av daglig kosthold</a:t>
            </a:r>
          </a:p>
          <a:p>
            <a:pPr lvl="1"/>
            <a:endParaRPr lang="nb-NO" dirty="0"/>
          </a:p>
          <a:p>
            <a:pPr lvl="1"/>
            <a:r>
              <a:rPr lang="nb-NO" dirty="0" smtClean="0"/>
              <a:t>Mettede fettsyrer</a:t>
            </a:r>
          </a:p>
          <a:p>
            <a:pPr lvl="1"/>
            <a:r>
              <a:rPr lang="nb-NO" dirty="0" smtClean="0"/>
              <a:t>Umettede fettsyrer</a:t>
            </a:r>
          </a:p>
          <a:p>
            <a:pPr lvl="1"/>
            <a:r>
              <a:rPr lang="nb-NO" dirty="0" smtClean="0"/>
              <a:t>Transfett</a:t>
            </a:r>
          </a:p>
          <a:p>
            <a:pPr lvl="1"/>
            <a:r>
              <a:rPr lang="nb-NO" dirty="0" smtClean="0"/>
              <a:t>Kolesterol</a:t>
            </a:r>
          </a:p>
          <a:p>
            <a:pPr lvl="1"/>
            <a:r>
              <a:rPr lang="nb-NO" dirty="0" smtClean="0"/>
              <a:t>Essensielle fettsyrer (omega-3 og omega-6)</a:t>
            </a:r>
          </a:p>
          <a:p>
            <a:pPr marL="349250" lvl="1" indent="0">
              <a:buNone/>
            </a:pP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029" y="2842633"/>
            <a:ext cx="3619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Livea</a:t>
            </a:r>
            <a:r>
              <a:rPr lang="nb-NO" dirty="0" smtClean="0"/>
              <a:t> </a:t>
            </a:r>
            <a:r>
              <a:rPr lang="nb-NO" dirty="0" err="1" smtClean="0"/>
              <a:t>Xpress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Praktisk matlaging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rcRect l="-73441" r="-73441"/>
          <a:stretch>
            <a:fillRect/>
          </a:stretch>
        </p:blipFill>
        <p:spPr/>
      </p:pic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Tallerkenmodellen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rcRect l="-41860" r="-41860"/>
          <a:stretch>
            <a:fillRect/>
          </a:stretch>
        </p:blipFill>
        <p:spPr/>
      </p:pic>
      <p:pic>
        <p:nvPicPr>
          <p:cNvPr id="5" name="Bild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Planlegg- ”halvtimen”</a:t>
            </a:r>
          </a:p>
          <a:p>
            <a:r>
              <a:rPr lang="nb-NO" dirty="0" smtClean="0"/>
              <a:t>Frokost</a:t>
            </a:r>
          </a:p>
          <a:p>
            <a:r>
              <a:rPr lang="nb-NO" dirty="0" smtClean="0"/>
              <a:t>Lunsj</a:t>
            </a:r>
          </a:p>
          <a:p>
            <a:r>
              <a:rPr lang="nb-NO" dirty="0" smtClean="0"/>
              <a:t>Middag- husk A-B måltid, ”fri middag” og minimum 2 fiskemåltider per uke</a:t>
            </a:r>
          </a:p>
          <a:p>
            <a:r>
              <a:rPr lang="nb-NO" dirty="0" smtClean="0"/>
              <a:t>Mellommåltid/kvelds</a:t>
            </a:r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387" y="1756191"/>
            <a:ext cx="3667216" cy="1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Tips for enklere gjennomføring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Stek opp kjøtt</a:t>
            </a:r>
          </a:p>
          <a:p>
            <a:r>
              <a:rPr lang="nb-NO" dirty="0" smtClean="0"/>
              <a:t>Lag ferdig salat</a:t>
            </a:r>
          </a:p>
          <a:p>
            <a:r>
              <a:rPr lang="nb-NO" dirty="0" smtClean="0"/>
              <a:t>Lag porsjonsposer med for eksempel </a:t>
            </a:r>
            <a:r>
              <a:rPr lang="nb-NO" dirty="0" err="1" smtClean="0"/>
              <a:t>smoothie</a:t>
            </a:r>
            <a:endParaRPr lang="nb-NO" dirty="0" smtClean="0"/>
          </a:p>
          <a:p>
            <a:r>
              <a:rPr lang="nb-NO" dirty="0" smtClean="0"/>
              <a:t>Lag større middagsporsjon, bruk restene til lunsj</a:t>
            </a:r>
          </a:p>
          <a:p>
            <a:r>
              <a:rPr lang="nb-NO" dirty="0" smtClean="0"/>
              <a:t>Ha alltid et sunt alternativ tilgjengelig</a:t>
            </a:r>
          </a:p>
          <a:p>
            <a:r>
              <a:rPr lang="nb-NO" dirty="0" smtClean="0"/>
              <a:t>Bruk mindre tallerkener</a:t>
            </a:r>
          </a:p>
          <a:p>
            <a:r>
              <a:rPr lang="nb-NO" dirty="0" smtClean="0"/>
              <a:t>Varier smaker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1" y="271807"/>
            <a:ext cx="1524000" cy="6096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554" y="4692232"/>
            <a:ext cx="27432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2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Måltidsrytme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3 hovedmåltid</a:t>
            </a:r>
          </a:p>
          <a:p>
            <a:r>
              <a:rPr lang="nb-NO" sz="3200" dirty="0" smtClean="0"/>
              <a:t>2 mellommåltid</a:t>
            </a:r>
          </a:p>
          <a:p>
            <a:r>
              <a:rPr lang="nb-NO" sz="3200" dirty="0" smtClean="0"/>
              <a:t>Hver 3-4 time</a:t>
            </a:r>
            <a:endParaRPr lang="nb-NO" sz="3200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12" y="144453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7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Livea</a:t>
            </a:r>
            <a:r>
              <a:rPr lang="nb-NO" dirty="0" smtClean="0"/>
              <a:t> </a:t>
            </a:r>
            <a:r>
              <a:rPr lang="nb-NO" dirty="0" err="1" smtClean="0"/>
              <a:t>Xpress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Styrketrening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rcRect l="-9327" r="-9327"/>
          <a:stretch>
            <a:fillRect/>
          </a:stretch>
        </p:blipFill>
        <p:spPr/>
      </p:pic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trene styrke?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Økt muskelstyrke</a:t>
            </a:r>
          </a:p>
          <a:p>
            <a:r>
              <a:rPr lang="nb-NO" dirty="0" smtClean="0"/>
              <a:t>Bedre kroppsholdning</a:t>
            </a:r>
          </a:p>
          <a:p>
            <a:r>
              <a:rPr lang="nb-NO" dirty="0" smtClean="0"/>
              <a:t>Økt forbrenning</a:t>
            </a:r>
          </a:p>
          <a:p>
            <a:r>
              <a:rPr lang="nb-NO" dirty="0" smtClean="0"/>
              <a:t>Forebyggende for skader og en rekke livsstilsrelaterte sykdommer</a:t>
            </a:r>
          </a:p>
          <a:p>
            <a:r>
              <a:rPr lang="nb-NO" dirty="0" smtClean="0"/>
              <a:t>”strammer opp”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72" y="1600201"/>
            <a:ext cx="3373683" cy="18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0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trene styrke?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Tung belastning</a:t>
            </a:r>
          </a:p>
          <a:p>
            <a:r>
              <a:rPr lang="nb-NO" dirty="0" smtClean="0"/>
              <a:t>Få </a:t>
            </a:r>
            <a:r>
              <a:rPr lang="nb-NO" dirty="0" err="1" smtClean="0"/>
              <a:t>repitisjoner</a:t>
            </a:r>
            <a:endParaRPr lang="nb-NO" dirty="0" smtClean="0"/>
          </a:p>
          <a:p>
            <a:r>
              <a:rPr lang="nb-NO" dirty="0" smtClean="0"/>
              <a:t>1-3 ganger i uken</a:t>
            </a:r>
          </a:p>
          <a:p>
            <a:r>
              <a:rPr lang="nb-NO" dirty="0" err="1" smtClean="0"/>
              <a:t>Flerleddsøvelser</a:t>
            </a:r>
            <a:endParaRPr lang="nb-NO" dirty="0" smtClean="0"/>
          </a:p>
          <a:p>
            <a:r>
              <a:rPr lang="nb-NO" dirty="0" smtClean="0"/>
              <a:t>Tenk progresjon!!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107576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574" y="2068171"/>
            <a:ext cx="2501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8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Livea</a:t>
            </a:r>
            <a:r>
              <a:rPr lang="nb-NO" dirty="0" smtClean="0"/>
              <a:t> </a:t>
            </a:r>
            <a:r>
              <a:rPr lang="nb-NO" dirty="0" err="1" smtClean="0"/>
              <a:t>Xpress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Kondisjonstrening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rcRect l="-3716" r="-3716"/>
          <a:stretch>
            <a:fillRect/>
          </a:stretch>
        </p:blipFill>
        <p:spPr>
          <a:xfrm>
            <a:off x="972634" y="1600201"/>
            <a:ext cx="6848137" cy="3698480"/>
          </a:xfrm>
        </p:spPr>
      </p:pic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kondisjonstrening?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Aerob energifrigjøring</a:t>
            </a:r>
          </a:p>
          <a:p>
            <a:pPr lvl="1"/>
            <a:r>
              <a:rPr lang="nb-NO" dirty="0" smtClean="0"/>
              <a:t>60-85% av maksimal hjertefrekvens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r>
              <a:rPr lang="nb-NO" dirty="0" smtClean="0"/>
              <a:t>Anaerob energifrigjøring</a:t>
            </a:r>
          </a:p>
          <a:p>
            <a:pPr lvl="1"/>
            <a:r>
              <a:rPr lang="nb-NO" dirty="0" smtClean="0"/>
              <a:t>85-100% av maksimal hjertefrekvens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142496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3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Fordeler ved kondisjonstrening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Slagvolum øker</a:t>
            </a:r>
          </a:p>
          <a:p>
            <a:r>
              <a:rPr lang="nb-NO" dirty="0" smtClean="0"/>
              <a:t>Lungene jobber mer effektivt</a:t>
            </a:r>
          </a:p>
          <a:p>
            <a:r>
              <a:rPr lang="nb-NO" dirty="0" smtClean="0"/>
              <a:t>Flere kapillærer</a:t>
            </a:r>
          </a:p>
          <a:p>
            <a:r>
              <a:rPr lang="nb-NO" dirty="0" smtClean="0"/>
              <a:t>Mer utholdende muskulatur</a:t>
            </a:r>
          </a:p>
          <a:p>
            <a:r>
              <a:rPr lang="nb-NO" dirty="0" smtClean="0"/>
              <a:t>Økt fett og karbohydratforbrenning</a:t>
            </a:r>
          </a:p>
          <a:p>
            <a:r>
              <a:rPr lang="nb-NO" dirty="0" smtClean="0"/>
              <a:t>Kroppen fjerner melkesyre raskere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12" y="271807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280" y="2265614"/>
            <a:ext cx="3124271" cy="10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">
  <a:themeElements>
    <a:clrScheme name="Elementæ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Bris.thmx</Template>
  <TotalTime>71</TotalTime>
  <Words>401</Words>
  <Application>Microsoft Macintosh PowerPoint</Application>
  <PresentationFormat>Skjermfremvisning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Bris</vt:lpstr>
      <vt:lpstr>Livea Xpress</vt:lpstr>
      <vt:lpstr>Tallerkenmodellen</vt:lpstr>
      <vt:lpstr>Måltidsrytme</vt:lpstr>
      <vt:lpstr>Livea Xpress Styrketrening</vt:lpstr>
      <vt:lpstr>Hvorfor trene styrke?</vt:lpstr>
      <vt:lpstr>Hvordan trene styrke?</vt:lpstr>
      <vt:lpstr>Livea Xpress Kondisjonstrening</vt:lpstr>
      <vt:lpstr>Hva er kondisjonstrening?</vt:lpstr>
      <vt:lpstr>Fordeler ved kondisjonstrening</vt:lpstr>
      <vt:lpstr>Livea Xpress  Karbohydrater</vt:lpstr>
      <vt:lpstr>Karbohydrater</vt:lpstr>
      <vt:lpstr>PowerPoint-presentasjon</vt:lpstr>
      <vt:lpstr>Eksempel på 30 gram kostfiber</vt:lpstr>
      <vt:lpstr>PowerPoint-presentasjon</vt:lpstr>
      <vt:lpstr>Livea Xpress Proteiner og fett</vt:lpstr>
      <vt:lpstr>Protein</vt:lpstr>
      <vt:lpstr>Proteinets oppgaver</vt:lpstr>
      <vt:lpstr>Fett (Triglyserider)</vt:lpstr>
      <vt:lpstr>Livea Xpress Praktisk matlaging</vt:lpstr>
      <vt:lpstr>PowerPoint-presentasjon</vt:lpstr>
      <vt:lpstr>Tips for enklere gjennomføring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Livea Xpress</dc:title>
  <dc:creator>Trude Bjørkheim</dc:creator>
  <cp:lastModifiedBy>Trude Bjørkheim</cp:lastModifiedBy>
  <cp:revision>8</cp:revision>
  <dcterms:created xsi:type="dcterms:W3CDTF">2015-12-23T09:35:45Z</dcterms:created>
  <dcterms:modified xsi:type="dcterms:W3CDTF">2015-12-23T10:47:41Z</dcterms:modified>
</cp:coreProperties>
</file>