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CC4059-6A41-A04A-A75F-CAB78EBE8F27}" type="datetimeFigureOut">
              <a:rPr lang="nb-NO" smtClean="0"/>
              <a:t>05.10.17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7D7E538-11A4-154C-8F67-753A244DF043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Tallerkenmodell og Karbohydrater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Uke 8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080" y="289790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Tallerkenmodell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28" y="1600201"/>
            <a:ext cx="5241827" cy="5017597"/>
          </a:xfrm>
          <a:prstGeom prst="rect">
            <a:avLst/>
          </a:prstGeom>
        </p:spPr>
      </p:pic>
      <p:pic>
        <p:nvPicPr>
          <p:cNvPr id="5" name="Bild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8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Måltidsrytme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nb-NO" sz="4000" dirty="0" smtClean="0"/>
              <a:t>3 hovedmåltid</a:t>
            </a:r>
          </a:p>
          <a:p>
            <a:pPr lvl="3"/>
            <a:r>
              <a:rPr lang="nb-NO" sz="4000" dirty="0" smtClean="0"/>
              <a:t>2 mellommåltid</a:t>
            </a:r>
          </a:p>
          <a:p>
            <a:pPr lvl="3"/>
            <a:r>
              <a:rPr lang="nb-NO" sz="4000" dirty="0" smtClean="0"/>
              <a:t>Hver 3-4 time</a:t>
            </a:r>
          </a:p>
          <a:p>
            <a:endParaRPr lang="nb-NO" sz="5400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93" y="1600201"/>
            <a:ext cx="3141714" cy="3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Karbohydrater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45-60% av den daglige kosten skal komme fra karbohydrater</a:t>
            </a:r>
          </a:p>
          <a:p>
            <a:r>
              <a:rPr lang="nb-NO" dirty="0" smtClean="0"/>
              <a:t>4 kcal per gram</a:t>
            </a:r>
          </a:p>
          <a:p>
            <a:r>
              <a:rPr lang="nb-NO" dirty="0" smtClean="0"/>
              <a:t>Ikke essensielt for kroppen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54" y="3075709"/>
            <a:ext cx="2971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3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Forskjellige typer karbohydrater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”Raske” karbohydrater:</a:t>
            </a:r>
          </a:p>
          <a:p>
            <a:pPr lvl="1"/>
            <a:r>
              <a:rPr lang="nb-NO" dirty="0" smtClean="0"/>
              <a:t>Hvitt sukker, finmalt mel, lys pasta, stivelse </a:t>
            </a:r>
            <a:r>
              <a:rPr lang="nb-NO" dirty="0" err="1" smtClean="0"/>
              <a:t>etc</a:t>
            </a:r>
            <a:endParaRPr lang="nb-NO" dirty="0" smtClean="0"/>
          </a:p>
          <a:p>
            <a:r>
              <a:rPr lang="nb-NO" dirty="0" smtClean="0"/>
              <a:t>”Langsomme” karbohydrater:</a:t>
            </a:r>
          </a:p>
          <a:p>
            <a:pPr lvl="1"/>
            <a:r>
              <a:rPr lang="nb-NO" dirty="0" smtClean="0"/>
              <a:t>Grove kornprodukter, grønnsaker, søtpoteter, fullkorns pasta</a:t>
            </a:r>
          </a:p>
          <a:p>
            <a:pPr marL="349250" lvl="1" indent="0">
              <a:buNone/>
            </a:pP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3670301"/>
            <a:ext cx="34036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Kostfiber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Anbefalt daglig inntak er 25-35 gram .</a:t>
            </a:r>
          </a:p>
          <a:p>
            <a:r>
              <a:rPr lang="nb-NO" dirty="0" smtClean="0"/>
              <a:t>Kostfiber </a:t>
            </a:r>
            <a:r>
              <a:rPr lang="nb-NO" dirty="0" smtClean="0"/>
              <a:t>finner </a:t>
            </a:r>
            <a:r>
              <a:rPr lang="nb-NO" dirty="0" smtClean="0"/>
              <a:t>man i</a:t>
            </a:r>
          </a:p>
          <a:p>
            <a:pPr lvl="1"/>
            <a:r>
              <a:rPr lang="nb-NO" dirty="0" smtClean="0"/>
              <a:t>Grove kornprodukter, rotfrukter, belgvekster, grønnsaker, frukt og bær</a:t>
            </a:r>
            <a:endParaRPr lang="nb-NO" dirty="0"/>
          </a:p>
          <a:p>
            <a:r>
              <a:rPr lang="nb-NO" dirty="0" smtClean="0"/>
              <a:t>2 kcal per gram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080" y="298450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27" y="3365501"/>
            <a:ext cx="3124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</a:t>
            </a:r>
            <a:r>
              <a:rPr lang="nb-NO" dirty="0" smtClean="0"/>
              <a:t>vordan få i seg nok fiber?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5 skiver (200 </a:t>
            </a:r>
            <a:r>
              <a:rPr lang="nb-NO" dirty="0" err="1" smtClean="0"/>
              <a:t>gr</a:t>
            </a:r>
            <a:r>
              <a:rPr lang="nb-NO" dirty="0" smtClean="0"/>
              <a:t>) grovt brød med 100% sammalt mel: gir 17 gram fiber</a:t>
            </a:r>
          </a:p>
          <a:p>
            <a:r>
              <a:rPr lang="nb-NO" dirty="0" smtClean="0"/>
              <a:t>2 poteter (</a:t>
            </a:r>
            <a:r>
              <a:rPr lang="nb-NO" dirty="0" err="1" smtClean="0"/>
              <a:t>ca</a:t>
            </a:r>
            <a:r>
              <a:rPr lang="nb-NO" dirty="0" smtClean="0"/>
              <a:t> 150 gram): gir 3 gram fiber</a:t>
            </a:r>
          </a:p>
          <a:p>
            <a:r>
              <a:rPr lang="nb-NO" dirty="0" smtClean="0"/>
              <a:t>1 stor gulrot (ca100 gram): gir 2,7 gram fiber</a:t>
            </a:r>
          </a:p>
          <a:p>
            <a:r>
              <a:rPr lang="nb-NO" dirty="0" smtClean="0"/>
              <a:t>1 porsjon brokkoli (</a:t>
            </a:r>
            <a:r>
              <a:rPr lang="nb-NO" dirty="0" err="1" smtClean="0"/>
              <a:t>ca</a:t>
            </a:r>
            <a:r>
              <a:rPr lang="nb-NO" dirty="0" smtClean="0"/>
              <a:t> 100 gram): gir 3 gram fiber</a:t>
            </a:r>
          </a:p>
          <a:p>
            <a:r>
              <a:rPr lang="nb-NO" dirty="0" smtClean="0"/>
              <a:t>1 tomat (50 gram): gir 0,7 gram fiber</a:t>
            </a:r>
          </a:p>
          <a:p>
            <a:r>
              <a:rPr lang="nb-NO" dirty="0" smtClean="0"/>
              <a:t>1 appelsin (100 gram): gir 1,9 gram fiber</a:t>
            </a:r>
          </a:p>
          <a:p>
            <a:r>
              <a:rPr lang="nb-NO" dirty="0" smtClean="0"/>
              <a:t>1 eple (100 gram): gir 2,5 gram fiber</a:t>
            </a:r>
          </a:p>
          <a:p>
            <a:pPr marL="0" indent="0">
              <a:buNone/>
            </a:pPr>
            <a:r>
              <a:rPr lang="nb-NO" dirty="0" smtClean="0"/>
              <a:t>Til sammen 31 gram.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18" y="107576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22" y="2139373"/>
            <a:ext cx="1776478" cy="28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1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Innvirkning på blodsukkeret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Karbohydrater og blodsukker</a:t>
            </a:r>
          </a:p>
          <a:p>
            <a:r>
              <a:rPr lang="nb-NO" dirty="0" smtClean="0"/>
              <a:t>Insulin</a:t>
            </a:r>
          </a:p>
          <a:p>
            <a:r>
              <a:rPr lang="nb-NO" dirty="0" smtClean="0"/>
              <a:t>Insulinresistens</a:t>
            </a:r>
          </a:p>
          <a:p>
            <a:r>
              <a:rPr lang="nb-NO" dirty="0" smtClean="0"/>
              <a:t>Diabetes type 2</a:t>
            </a:r>
            <a:endParaRPr lang="nb-NO" dirty="0"/>
          </a:p>
        </p:txBody>
      </p:sp>
      <p:pic>
        <p:nvPicPr>
          <p:cNvPr id="4" name="Bild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89" y="158173"/>
            <a:ext cx="1524000" cy="609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2519219"/>
            <a:ext cx="3810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2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Ranger karbohydratene fra lavest til høyest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smtClean="0"/>
              <a:t>Hvor </a:t>
            </a:r>
            <a:r>
              <a:rPr lang="nb-NO" sz="2000" smtClean="0"/>
              <a:t>finner </a:t>
            </a:r>
            <a:r>
              <a:rPr lang="nb-NO" sz="2000" dirty="0" smtClean="0"/>
              <a:t>vi flest og hvor finner vi minst…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Banan</a:t>
            </a:r>
          </a:p>
          <a:p>
            <a:r>
              <a:rPr lang="nb-NO" dirty="0" smtClean="0"/>
              <a:t>Grønne druer</a:t>
            </a:r>
          </a:p>
          <a:p>
            <a:r>
              <a:rPr lang="nb-NO" dirty="0" smtClean="0"/>
              <a:t>Spagetti</a:t>
            </a:r>
          </a:p>
          <a:p>
            <a:r>
              <a:rPr lang="nb-NO" dirty="0" smtClean="0"/>
              <a:t>Jasmin ris</a:t>
            </a:r>
          </a:p>
          <a:p>
            <a:r>
              <a:rPr lang="nb-NO" dirty="0" smtClean="0"/>
              <a:t>Potet</a:t>
            </a:r>
          </a:p>
          <a:p>
            <a:r>
              <a:rPr lang="nb-NO" dirty="0" smtClean="0"/>
              <a:t>Melkesjokolade</a:t>
            </a:r>
          </a:p>
          <a:p>
            <a:r>
              <a:rPr lang="nb-NO" dirty="0" smtClean="0"/>
              <a:t>Sukkererter</a:t>
            </a:r>
          </a:p>
          <a:p>
            <a:r>
              <a:rPr lang="nb-NO" dirty="0" smtClean="0"/>
              <a:t>Mais</a:t>
            </a:r>
          </a:p>
          <a:p>
            <a:r>
              <a:rPr lang="nb-NO" dirty="0" smtClean="0"/>
              <a:t>Havregryn</a:t>
            </a:r>
          </a:p>
          <a:p>
            <a:r>
              <a:rPr lang="nb-NO" dirty="0" smtClean="0"/>
              <a:t>Grovt rugbrød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72" y="2574637"/>
            <a:ext cx="4133272" cy="20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">
  <a:themeElements>
    <a:clrScheme name="Bris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Bris.thmx</Template>
  <TotalTime>113</TotalTime>
  <Words>230</Words>
  <Application>Microsoft Macintosh PowerPoint</Application>
  <PresentationFormat>Skjermfremvisning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Bris</vt:lpstr>
      <vt:lpstr>Tallerkenmodell og Karbohydrater </vt:lpstr>
      <vt:lpstr>Tallerkenmodell</vt:lpstr>
      <vt:lpstr>Måltidsrytme</vt:lpstr>
      <vt:lpstr>Karbohydrater</vt:lpstr>
      <vt:lpstr>Forskjellige typer karbohydrater</vt:lpstr>
      <vt:lpstr>Kostfiber</vt:lpstr>
      <vt:lpstr>Hvordan få i seg nok fiber?</vt:lpstr>
      <vt:lpstr>Innvirkning på blodsukkeret</vt:lpstr>
      <vt:lpstr>Ranger karbohydratene fra lavest til høyest  Hvor finner vi flest og hvor finner vi minst…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Tallerkenmodell og Karbohydrater </dc:title>
  <dc:creator>Trude Bjørkheim</dc:creator>
  <cp:lastModifiedBy>Trude Bjørkheim</cp:lastModifiedBy>
  <cp:revision>10</cp:revision>
  <dcterms:created xsi:type="dcterms:W3CDTF">2015-12-16T12:35:06Z</dcterms:created>
  <dcterms:modified xsi:type="dcterms:W3CDTF">2017-10-05T09:44:56Z</dcterms:modified>
</cp:coreProperties>
</file>